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11"/>
  </p:notesMasterIdLst>
  <p:handoutMasterIdLst>
    <p:handoutMasterId r:id="rId12"/>
  </p:handoutMasterIdLst>
  <p:sldIdLst>
    <p:sldId id="358" r:id="rId2"/>
    <p:sldId id="346" r:id="rId3"/>
    <p:sldId id="347" r:id="rId4"/>
    <p:sldId id="345" r:id="rId5"/>
    <p:sldId id="348" r:id="rId6"/>
    <p:sldId id="349" r:id="rId7"/>
    <p:sldId id="350" r:id="rId8"/>
    <p:sldId id="351" r:id="rId9"/>
    <p:sldId id="352" r:id="rId10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15" autoAdjust="0"/>
    <p:restoredTop sz="94670"/>
  </p:normalViewPr>
  <p:slideViewPr>
    <p:cSldViewPr snapToGrid="0" snapToObjects="1">
      <p:cViewPr varScale="1">
        <p:scale>
          <a:sx n="156" d="100"/>
          <a:sy n="156" d="100"/>
        </p:scale>
        <p:origin x="448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29.03.2023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5400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7403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5232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090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4459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2508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292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947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lvl1pPr>
          </a:lstStyle>
          <a:p>
            <a:pPr rtl="0"/>
            <a:r>
              <a:rPr lang="nb-NO" dirty="0" err="1">
                <a:effectLst/>
              </a:rPr>
              <a:t>Click</a:t>
            </a:r>
            <a:r>
              <a:rPr lang="nb-NO" dirty="0">
                <a:effectLst/>
              </a:rPr>
              <a:t> to </a:t>
            </a:r>
            <a:r>
              <a:rPr lang="nb-NO" dirty="0" err="1">
                <a:effectLst/>
              </a:rPr>
              <a:t>edit</a:t>
            </a:r>
            <a:r>
              <a:rPr lang="nb-NO" dirty="0">
                <a:effectLst/>
              </a:rPr>
              <a:t> Master </a:t>
            </a:r>
            <a:r>
              <a:rPr lang="nb-NO" dirty="0" err="1">
                <a:effectLst/>
              </a:rPr>
              <a:t>text</a:t>
            </a:r>
            <a:r>
              <a:rPr lang="nb-NO" dirty="0">
                <a:effectLst/>
              </a:rPr>
              <a:t> styles</a:t>
            </a:r>
          </a:p>
          <a:p>
            <a:pPr lvl="1" rtl="0"/>
            <a:r>
              <a:rPr lang="nb-NO" dirty="0" err="1">
                <a:effectLst/>
              </a:rPr>
              <a:t>second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2" rtl="0"/>
            <a:r>
              <a:rPr lang="nb-NO" dirty="0" err="1">
                <a:effectLst/>
              </a:rPr>
              <a:t>third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3" rtl="0"/>
            <a:r>
              <a:rPr lang="nb-NO" dirty="0" err="1">
                <a:effectLst/>
              </a:rPr>
              <a:t>fourth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4" rtl="0"/>
            <a:r>
              <a:rPr lang="nb-NO" dirty="0" err="1">
                <a:effectLst/>
              </a:rPr>
              <a:t>fifth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4A20-8088-46BC-B1B9-1A04E75240A3}" type="datetime1">
              <a:rPr lang="nb-NO" smtClean="0"/>
              <a:t>29.03.2023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MAA, SKS and MKH | Department of Computer Science and Communication</a:t>
            </a: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09AB7B-8F16-4A81-8773-D3E795922964}" type="datetime1">
              <a:rPr lang="nb-NO" smtClean="0"/>
              <a:t>29.03.2023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MAA, SKS and MKH | Department of Computer Science and Communication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179D42-D4AE-49E4-AE86-4202FDA2282C}" type="datetime1">
              <a:rPr lang="nb-NO" smtClean="0"/>
              <a:t>29.03.2023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MAA, SKS and MKH | Department of Computer Science and Communication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350103-BBC9-439F-A553-59A808E23290}" type="datetime1">
              <a:rPr lang="nb-NO" smtClean="0"/>
              <a:t>29.03.2023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MAA, SKS and MKH | Department of Computer Science and Communication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A1A9F63-7514-4A72-87FB-E3294849118A}" type="datetime1">
              <a:rPr lang="nb-NO" smtClean="0"/>
              <a:t>29.03.2023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MAA, SKS and MKH | Department of Computer Science and Communication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6D56D-0C9E-488B-8ACA-460985F693C0}" type="datetime1">
              <a:rPr lang="nb-NO" smtClean="0"/>
              <a:t>29.03.2023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MAA, SKS and MKH | Department of Computer Science and Communication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7A13B-0103-43CF-8860-D4CE24A61099}" type="datetime1">
              <a:rPr lang="nb-NO" smtClean="0"/>
              <a:t>29.03.2023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MAA, SKS and MKH | Department of Computer Science and Communication</a:t>
            </a:r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501D5-A6C7-45C6-ACF7-CCABB25D5168}" type="datetime1">
              <a:rPr lang="nb-NO" smtClean="0"/>
              <a:t>29.03.2023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MAA, SKS and MKH | Department of Computer Science and Communication</a:t>
            </a: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9704F-ABB7-49BC-A856-73703E1E73D0}" type="datetime1">
              <a:rPr lang="nb-NO" smtClean="0"/>
              <a:t>29.03.2023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MAA, SKS and MKH | Department of Computer Science and Communication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59B2-6314-4785-B388-BF9DAA040F7D}" type="datetime1">
              <a:rPr lang="nb-NO" smtClean="0"/>
              <a:t>29.03.2023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MAA, SKS and MKH | Department of Computer Science and Communication</a:t>
            </a: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rtl="0"/>
            <a:r>
              <a:rPr lang="nb-NO" dirty="0" err="1">
                <a:effectLst/>
              </a:rPr>
              <a:t>Click</a:t>
            </a:r>
            <a:r>
              <a:rPr lang="nb-NO" dirty="0">
                <a:effectLst/>
              </a:rPr>
              <a:t> to </a:t>
            </a:r>
            <a:r>
              <a:rPr lang="nb-NO" dirty="0" err="1">
                <a:effectLst/>
              </a:rPr>
              <a:t>edit</a:t>
            </a:r>
            <a:r>
              <a:rPr lang="nb-NO" dirty="0">
                <a:effectLst/>
              </a:rPr>
              <a:t> Master </a:t>
            </a:r>
            <a:r>
              <a:rPr lang="nb-NO" dirty="0" err="1">
                <a:effectLst/>
              </a:rPr>
              <a:t>text</a:t>
            </a:r>
            <a:r>
              <a:rPr lang="nb-NO" dirty="0">
                <a:effectLst/>
              </a:rPr>
              <a:t> styles</a:t>
            </a:r>
          </a:p>
          <a:p>
            <a:pPr lvl="1" rtl="0"/>
            <a:r>
              <a:rPr lang="nb-NO" dirty="0" err="1">
                <a:effectLst/>
              </a:rPr>
              <a:t>second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2" rtl="0"/>
            <a:r>
              <a:rPr lang="nb-NO" dirty="0" err="1">
                <a:effectLst/>
              </a:rPr>
              <a:t>third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3" rtl="0"/>
            <a:r>
              <a:rPr lang="nb-NO" dirty="0" err="1">
                <a:effectLst/>
              </a:rPr>
              <a:t>fourth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4" rtl="0"/>
            <a:r>
              <a:rPr lang="nb-NO" dirty="0" err="1">
                <a:effectLst/>
              </a:rPr>
              <a:t>fifth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DA32AB32-88E9-4FF4-B164-3B7B29287532}" type="datetime1">
              <a:rPr lang="nb-NO" smtClean="0"/>
              <a:t>29.03.2023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en-US"/>
              <a:t>MAA, SKS and MKH | Department of Computer Science and Communication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8922"/>
            <a:ext cx="3417151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ichele.eu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00F4A-4693-C6F1-29DC-8CEC6A182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72881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en-GB" sz="2800" b="1" dirty="0"/>
              <a:t>1</a:t>
            </a:r>
            <a:r>
              <a:rPr lang="en-GB" sz="2800" b="1" baseline="30000" dirty="0"/>
              <a:t>st</a:t>
            </a:r>
            <a:r>
              <a:rPr lang="en-GB" sz="2800" b="1" dirty="0"/>
              <a:t> Norwegian workshop on </a:t>
            </a:r>
            <a:r>
              <a:rPr lang="en-GB" sz="2800" b="1" dirty="0" err="1"/>
              <a:t>NeuroAI</a:t>
            </a:r>
            <a:br>
              <a:rPr lang="en-GB" sz="2800" b="1" dirty="0"/>
            </a:br>
            <a:r>
              <a:rPr lang="en-GB" sz="2800" b="1" dirty="0"/>
              <a:t>A strategic opportunity for Norway and Europe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D5552-93FB-168C-FCBD-1398FD6C37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305747"/>
            <a:ext cx="4038600" cy="1551362"/>
          </a:xfrm>
        </p:spPr>
        <p:txBody>
          <a:bodyPr>
            <a:normAutofit/>
          </a:bodyPr>
          <a:lstStyle/>
          <a:p>
            <a:r>
              <a:rPr lang="en-NO" sz="1400" dirty="0"/>
              <a:t>Stefano Nichele, HiØ</a:t>
            </a:r>
          </a:p>
          <a:p>
            <a:r>
              <a:rPr lang="en-NO" sz="1400" dirty="0"/>
              <a:t>Solve Sæbø, NMBU</a:t>
            </a:r>
          </a:p>
          <a:p>
            <a:r>
              <a:rPr lang="en-NO" sz="1400" dirty="0"/>
              <a:t>Klas Pettersen, UiO</a:t>
            </a:r>
          </a:p>
          <a:p>
            <a:r>
              <a:rPr lang="en-NO" sz="1400" dirty="0"/>
              <a:t>Mikkel Lepperød, Simula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E9BA2F-10F7-2746-283B-FC1D183EC3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13215" y="4768684"/>
            <a:ext cx="1684420" cy="273844"/>
          </a:xfrm>
        </p:spPr>
        <p:txBody>
          <a:bodyPr/>
          <a:lstStyle/>
          <a:p>
            <a:fld id="{3926D56D-0C9E-488B-8ACA-460985F693C0}" type="datetime1">
              <a:rPr lang="nb-NO" smtClean="0"/>
              <a:t>29.03.2023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07C91-7186-A9F4-1B32-1D9C6BD7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4631762"/>
            <a:ext cx="5926221" cy="273844"/>
          </a:xfrm>
        </p:spPr>
        <p:txBody>
          <a:bodyPr/>
          <a:lstStyle/>
          <a:p>
            <a:r>
              <a:rPr lang="en-US" dirty="0"/>
              <a:t>Stefano Nichele - </a:t>
            </a:r>
            <a:r>
              <a:rPr lang="en-US" dirty="0">
                <a:hlinkClick r:id="rId2"/>
              </a:rPr>
              <a:t>www.nichele.eu</a:t>
            </a:r>
            <a:r>
              <a:rPr lang="en-US" dirty="0"/>
              <a:t> </a:t>
            </a:r>
          </a:p>
          <a:p>
            <a:r>
              <a:rPr lang="en-US" dirty="0"/>
              <a:t>Professor - </a:t>
            </a:r>
            <a:r>
              <a:rPr lang="en-US" dirty="0" err="1"/>
              <a:t>Østfold</a:t>
            </a:r>
            <a:r>
              <a:rPr lang="en-US" dirty="0"/>
              <a:t> University College / Oslo Metropolitan University </a:t>
            </a:r>
          </a:p>
        </p:txBody>
      </p:sp>
    </p:spTree>
    <p:extLst>
      <p:ext uri="{BB962C8B-B14F-4D97-AF65-F5344CB8AC3E}">
        <p14:creationId xmlns:p14="http://schemas.microsoft.com/office/powerpoint/2010/main" val="1380318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7BE5C98-7223-4E04-ACD2-F47C99B8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Our </a:t>
            </a:r>
            <a:r>
              <a:rPr lang="nb-NO" b="1" dirty="0" err="1"/>
              <a:t>inspiration</a:t>
            </a:r>
            <a:r>
              <a:rPr lang="nb-NO" b="1" dirty="0"/>
              <a:t>:</a:t>
            </a: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6AD356B-ED15-1DC8-2404-A1BED2428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61642"/>
            <a:ext cx="7772400" cy="300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40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DB86A50-B4A0-4E79-B113-9CAC1DFCB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8506" y="1820636"/>
            <a:ext cx="6735537" cy="178797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GB" sz="1600" i="1" dirty="0"/>
              <a:t>“</a:t>
            </a:r>
            <a:r>
              <a:rPr lang="en-GB" sz="1600" b="1" i="1" dirty="0"/>
              <a:t>… a better understanding of neural computation will reveal basic ingredients of intelligence and </a:t>
            </a:r>
            <a:r>
              <a:rPr lang="en-GB" sz="1600" b="1" i="1" dirty="0" err="1"/>
              <a:t>catalyze</a:t>
            </a:r>
            <a:r>
              <a:rPr lang="en-GB" sz="1600" b="1" i="1" dirty="0"/>
              <a:t> the next revolution in AI, eventually leading to artificial agents with capabilities that match and perhaps even surpass those of humans. </a:t>
            </a:r>
          </a:p>
          <a:p>
            <a:pPr marL="0" indent="0">
              <a:buNone/>
            </a:pPr>
            <a:endParaRPr lang="en-GB" sz="1600" i="1" dirty="0"/>
          </a:p>
          <a:p>
            <a:pPr marL="0" indent="0" algn="just">
              <a:buNone/>
            </a:pPr>
            <a:r>
              <a:rPr lang="en-GB" sz="1600" i="1" dirty="0"/>
              <a:t>We believe it is the right time for a large-scale effort to identify and understand the principles of biological intelligence, and abstract those for application in computer and robotic systems.”</a:t>
            </a:r>
            <a:endParaRPr lang="en-US" sz="1800" i="1" dirty="0"/>
          </a:p>
          <a:p>
            <a:pPr>
              <a:buAutoNum type="arabicParenR"/>
            </a:pPr>
            <a:endParaRPr lang="en-US" sz="1800" dirty="0"/>
          </a:p>
          <a:p>
            <a:pPr>
              <a:buAutoNum type="arabicParenR"/>
            </a:pPr>
            <a:endParaRPr lang="en-GB" sz="1600" dirty="0"/>
          </a:p>
          <a:p>
            <a:pPr>
              <a:buAutoNum type="arabicParenR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265744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1A34917-6AA9-0129-6E0D-0079BDDA5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30" y="979715"/>
            <a:ext cx="5117097" cy="3464701"/>
          </a:xfrm>
          <a:prstGeom prst="rect">
            <a:avLst/>
          </a:prstGeom>
        </p:spPr>
      </p:pic>
      <p:pic>
        <p:nvPicPr>
          <p:cNvPr id="14" name="Picture 13" descr="Text, letter&#10;&#10;Description automatically generated">
            <a:extLst>
              <a:ext uri="{FF2B5EF4-FFF2-40B4-BE49-F238E27FC236}">
                <a16:creationId xmlns:a16="http://schemas.microsoft.com/office/drawing/2014/main" id="{FD318B4A-584A-6318-11F0-8D9D540CA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875" y="1062894"/>
            <a:ext cx="3259573" cy="331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9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DB86A50-B4A0-4E79-B113-9CAC1DFCB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7031183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/>
              <a:t>How </a:t>
            </a:r>
            <a:r>
              <a:rPr lang="nb-NO" sz="1800" dirty="0" err="1"/>
              <a:t>brain</a:t>
            </a:r>
            <a:r>
              <a:rPr lang="nb-NO" sz="1800" dirty="0"/>
              <a:t> </a:t>
            </a:r>
            <a:r>
              <a:rPr lang="nb-NO" sz="1800" dirty="0" err="1"/>
              <a:t>sciences</a:t>
            </a:r>
            <a:r>
              <a:rPr lang="nb-NO" sz="1800" dirty="0"/>
              <a:t> </a:t>
            </a:r>
            <a:r>
              <a:rPr lang="nb-NO" sz="1800" dirty="0" err="1"/>
              <a:t>inspired</a:t>
            </a:r>
            <a:r>
              <a:rPr lang="nb-NO" sz="1800" dirty="0"/>
              <a:t> AI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Norwegian </a:t>
            </a:r>
            <a:r>
              <a:rPr lang="nb-NO" sz="1800" dirty="0" err="1"/>
              <a:t>strengths</a:t>
            </a:r>
            <a:r>
              <a:rPr lang="nb-NO" sz="1800" dirty="0"/>
              <a:t> and </a:t>
            </a:r>
            <a:r>
              <a:rPr lang="nb-NO" sz="1800" dirty="0" err="1"/>
              <a:t>traditions</a:t>
            </a:r>
            <a:r>
              <a:rPr lang="nb-NO" sz="1800" dirty="0"/>
              <a:t> in </a:t>
            </a:r>
            <a:r>
              <a:rPr lang="nb-NO" sz="1800" dirty="0" err="1"/>
              <a:t>NeuroAI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Norwegian ongoing activities in </a:t>
            </a:r>
            <a:r>
              <a:rPr lang="en-US" sz="1800" dirty="0" err="1"/>
              <a:t>NeuroAI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The path forward</a:t>
            </a:r>
          </a:p>
          <a:p>
            <a:pPr>
              <a:buAutoNum type="arabicParenR"/>
            </a:pPr>
            <a:endParaRPr lang="en-GB" sz="1600" dirty="0"/>
          </a:p>
          <a:p>
            <a:pPr>
              <a:buAutoNum type="arabicParenR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70996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7BE5C98-7223-4E04-ACD2-F47C99B8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dirty="0"/>
              <a:t>How </a:t>
            </a:r>
            <a:r>
              <a:rPr lang="nb-NO" sz="2800" dirty="0" err="1"/>
              <a:t>brain</a:t>
            </a:r>
            <a:r>
              <a:rPr lang="nb-NO" sz="2800" dirty="0"/>
              <a:t> </a:t>
            </a:r>
            <a:r>
              <a:rPr lang="nb-NO" sz="2800" dirty="0" err="1"/>
              <a:t>sciences</a:t>
            </a:r>
            <a:r>
              <a:rPr lang="nb-NO" sz="2800" dirty="0"/>
              <a:t> </a:t>
            </a:r>
            <a:r>
              <a:rPr lang="nb-NO" sz="2800" dirty="0" err="1"/>
              <a:t>inspired</a:t>
            </a:r>
            <a:r>
              <a:rPr lang="nb-NO" sz="2800" dirty="0"/>
              <a:t> AI</a:t>
            </a:r>
            <a:endParaRPr lang="nb-NO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B23553-7BE4-74CE-63FD-31B09BD20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5312"/>
            <a:ext cx="3586507" cy="18102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8C694E-91E6-769B-FFFD-D01EFBB9C7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49" y="3594414"/>
            <a:ext cx="2839589" cy="1270051"/>
          </a:xfrm>
          <a:prstGeom prst="rect">
            <a:avLst/>
          </a:prstGeom>
        </p:spPr>
      </p:pic>
      <p:pic>
        <p:nvPicPr>
          <p:cNvPr id="2050" name="Picture 2" descr="DatouHsu的Blog: ML初學筆記: CS231n Convolutional Neural Networks (CNN)">
            <a:extLst>
              <a:ext uri="{FF2B5EF4-FFF2-40B4-BE49-F238E27FC236}">
                <a16:creationId xmlns:a16="http://schemas.microsoft.com/office/drawing/2014/main" id="{0DA64BC8-2839-E6C1-D2ED-E70369B8F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722" y="1221361"/>
            <a:ext cx="3840317" cy="201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53FDCC-79E9-9A14-2503-8B146348ECAC}"/>
              </a:ext>
            </a:extLst>
          </p:cNvPr>
          <p:cNvSpPr txBox="1"/>
          <p:nvPr/>
        </p:nvSpPr>
        <p:spPr>
          <a:xfrm>
            <a:off x="4955722" y="3788229"/>
            <a:ext cx="30063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</a:t>
            </a:r>
            <a:r>
              <a:rPr lang="en-NO" dirty="0"/>
              <a:t>he “attention mechansm”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</a:t>
            </a:r>
            <a:r>
              <a:rPr lang="en-NO" dirty="0"/>
              <a:t>he “replay mechanism”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O" dirty="0"/>
              <a:t>…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62329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7BE5C98-7223-4E04-ACD2-F47C99B8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dirty="0"/>
              <a:t>Norwegian </a:t>
            </a:r>
            <a:r>
              <a:rPr lang="nb-NO" sz="2800" dirty="0" err="1"/>
              <a:t>strengths</a:t>
            </a:r>
            <a:r>
              <a:rPr lang="nb-NO" sz="2800" dirty="0"/>
              <a:t> and </a:t>
            </a:r>
            <a:r>
              <a:rPr lang="nb-NO" sz="2800" dirty="0" err="1"/>
              <a:t>traditions</a:t>
            </a:r>
            <a:r>
              <a:rPr lang="nb-NO" sz="2800" dirty="0"/>
              <a:t> in </a:t>
            </a:r>
            <a:r>
              <a:rPr lang="nb-NO" sz="2800" dirty="0" err="1"/>
              <a:t>NeuroAI</a:t>
            </a:r>
            <a:endParaRPr lang="nb-NO" b="1" dirty="0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3547421-3982-B1DE-AA75-61B0F61EB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84" y="1396488"/>
            <a:ext cx="1943711" cy="3201684"/>
          </a:xfrm>
          <a:prstGeom prst="rect">
            <a:avLst/>
          </a:prstGeom>
        </p:spPr>
      </p:pic>
      <p:pic>
        <p:nvPicPr>
          <p:cNvPr id="9" name="Picture 8" descr="Chart&#10;&#10;Description automatically generated with medium confidence">
            <a:extLst>
              <a:ext uri="{FF2B5EF4-FFF2-40B4-BE49-F238E27FC236}">
                <a16:creationId xmlns:a16="http://schemas.microsoft.com/office/drawing/2014/main" id="{D145EF98-A6A0-5DC1-344D-5FDA49DA1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2668" y="2997331"/>
            <a:ext cx="2636419" cy="1758913"/>
          </a:xfrm>
          <a:prstGeom prst="rect">
            <a:avLst/>
          </a:prstGeom>
        </p:spPr>
      </p:pic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3746554-D45E-CCB3-81E6-2BF44899C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622" y="1266712"/>
            <a:ext cx="2940512" cy="1541293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FD7A7F3B-87D4-2D26-DCE7-9E7E42307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704" y="1295586"/>
            <a:ext cx="3149980" cy="2006949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medium confidence">
            <a:extLst>
              <a:ext uri="{FF2B5EF4-FFF2-40B4-BE49-F238E27FC236}">
                <a16:creationId xmlns:a16="http://schemas.microsoft.com/office/drawing/2014/main" id="{0A609465-37B4-D322-3354-068032D4B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7823" y="3548076"/>
            <a:ext cx="1445029" cy="712193"/>
          </a:xfrm>
          <a:prstGeom prst="rect">
            <a:avLst/>
          </a:prstGeom>
        </p:spPr>
      </p:pic>
      <p:pic>
        <p:nvPicPr>
          <p:cNvPr id="3078" name="Picture 6" descr="Norwegian Open AI Lab - NTNU">
            <a:extLst>
              <a:ext uri="{FF2B5EF4-FFF2-40B4-BE49-F238E27FC236}">
                <a16:creationId xmlns:a16="http://schemas.microsoft.com/office/drawing/2014/main" id="{C9FD5108-8CD7-DDB4-3DD1-337022618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06" y="4393579"/>
            <a:ext cx="3030187" cy="45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88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7BE5C98-7223-4E04-ACD2-F47C99B8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Norwegian ongoing activities in </a:t>
            </a:r>
            <a:r>
              <a:rPr lang="en-US" sz="2800" dirty="0" err="1"/>
              <a:t>NeuroAI</a:t>
            </a:r>
            <a:endParaRPr lang="nb-NO" b="1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DB86A50-B4A0-4E79-B113-9CAC1DFCB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8478983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dirty="0"/>
              <a:t>(</a:t>
            </a:r>
            <a:r>
              <a:rPr lang="nb-NO" sz="1800" dirty="0" err="1"/>
              <a:t>incomplete</a:t>
            </a:r>
            <a:r>
              <a:rPr lang="nb-NO" sz="1800" dirty="0"/>
              <a:t> list, </a:t>
            </a:r>
            <a:r>
              <a:rPr lang="nb-NO" sz="1800" dirty="0" err="1"/>
              <a:t>sorry</a:t>
            </a:r>
            <a:r>
              <a:rPr lang="nb-NO" sz="18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Centre for </a:t>
            </a:r>
            <a:r>
              <a:rPr lang="nb-NO" sz="1800" dirty="0" err="1"/>
              <a:t>Algorithms</a:t>
            </a:r>
            <a:r>
              <a:rPr lang="nb-NO" sz="1800" dirty="0"/>
              <a:t> in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Cortex</a:t>
            </a:r>
            <a:r>
              <a:rPr lang="nb-NO" sz="1800" dirty="0"/>
              <a:t> (M.B. Moser, E. Moser, B. Foss - NTNU)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bioAI</a:t>
            </a:r>
            <a:r>
              <a:rPr lang="nb-NO" sz="1800" dirty="0"/>
              <a:t> (M. Lepperød, A.M. Sørensen, M. Fyhn – Simula/UiO)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Socrates</a:t>
            </a:r>
            <a:r>
              <a:rPr lang="nb-NO" sz="1800" dirty="0"/>
              <a:t> (G. Tufte, I. Sandvig, A. Sandvig – NTNU, S. Nichele – </a:t>
            </a:r>
            <a:r>
              <a:rPr lang="nb-NO" sz="1800" dirty="0" err="1"/>
              <a:t>HiØ</a:t>
            </a:r>
            <a:r>
              <a:rPr lang="nb-NO" sz="1800" dirty="0"/>
              <a:t>/</a:t>
            </a:r>
            <a:r>
              <a:rPr lang="nb-NO" sz="1800" dirty="0" err="1"/>
              <a:t>OsloMet</a:t>
            </a:r>
            <a:r>
              <a:rPr lang="nb-NO" sz="18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DeepCA</a:t>
            </a:r>
            <a:r>
              <a:rPr lang="nb-NO" sz="1800" dirty="0"/>
              <a:t> (S. Nichele – </a:t>
            </a:r>
            <a:r>
              <a:rPr lang="nb-NO" sz="1800" dirty="0" err="1"/>
              <a:t>HiØ</a:t>
            </a:r>
            <a:r>
              <a:rPr lang="nb-NO" sz="1800" dirty="0"/>
              <a:t>/</a:t>
            </a:r>
            <a:r>
              <a:rPr lang="nb-NO" sz="1800" dirty="0" err="1"/>
              <a:t>OsloMet</a:t>
            </a:r>
            <a:r>
              <a:rPr lang="nb-NO" sz="1800" dirty="0"/>
              <a:t>, I. Sandvig, A. Sandvig - NTNU)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Human Brain Project team (G. Einevoll, H.E. </a:t>
            </a:r>
            <a:r>
              <a:rPr lang="nb-NO" sz="1800" dirty="0" err="1"/>
              <a:t>Plesser</a:t>
            </a:r>
            <a:r>
              <a:rPr lang="nb-NO" sz="1800" dirty="0"/>
              <a:t> – NMBU)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PIRC (J. </a:t>
            </a:r>
            <a:r>
              <a:rPr lang="nb-NO" sz="1800" dirty="0" err="1"/>
              <a:t>Tørresen</a:t>
            </a:r>
            <a:r>
              <a:rPr lang="nb-NO" sz="1800" dirty="0"/>
              <a:t> – UiO)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...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AutoNum type="arabicParenR"/>
            </a:pPr>
            <a:endParaRPr lang="en-US" sz="1800" dirty="0"/>
          </a:p>
          <a:p>
            <a:pPr>
              <a:buAutoNum type="arabicParenR"/>
            </a:pPr>
            <a:endParaRPr lang="en-GB" sz="1600" dirty="0"/>
          </a:p>
          <a:p>
            <a:pPr>
              <a:buAutoNum type="arabicParenR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6321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7BE5C98-7223-4E04-ACD2-F47C99B8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The path forward</a:t>
            </a:r>
            <a:endParaRPr lang="nb-NO" b="1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DB86A50-B4A0-4E79-B113-9CAC1DFCB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8462357" cy="3704358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Arial" panose="020B0604020202020204" pitchFamily="34" charset="0"/>
              </a:rPr>
              <a:t>“…call for a national workshop on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NeuroAI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 … to bring together the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NeuroAI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 researchers in Norway and coordinate the way forward in research and education.”</a:t>
            </a:r>
          </a:p>
          <a:p>
            <a:pPr marL="0" indent="0">
              <a:buNone/>
            </a:pPr>
            <a:endParaRPr lang="en-GB" sz="14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Arial" panose="020B0604020202020204" pitchFamily="34" charset="0"/>
              </a:rPr>
              <a:t>Long-term plan for research and higher education 2019–2028 —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Meld.St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. 4 (2018–2019), the Research Council of Norway should prioritize funding for artificial intelligence and neurotechnology. </a:t>
            </a:r>
            <a:r>
              <a:rPr lang="en-GB" sz="1400" b="1" i="0" dirty="0">
                <a:effectLst/>
                <a:latin typeface="Arial" panose="020B0604020202020204" pitchFamily="34" charset="0"/>
              </a:rPr>
              <a:t>We suggest supporting even further the combination of the two</a:t>
            </a:r>
          </a:p>
          <a:p>
            <a:pPr marL="0" indent="0">
              <a:buNone/>
            </a:pPr>
            <a:endParaRPr lang="en-GB" sz="1400" b="1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Arial" panose="020B0604020202020204" pitchFamily="34" charset="0"/>
              </a:rPr>
              <a:t>establish strong partnerships with other European research communities on the forefront of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NeuroAI</a:t>
            </a:r>
            <a:endParaRPr lang="en-GB" sz="1400" b="0" i="0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GB" sz="14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Arial" panose="020B0604020202020204" pitchFamily="34" charset="0"/>
              </a:rPr>
              <a:t>a national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NeuroAI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-community should be based on broad and interdisciplinary collaboration across many subject fields (AI, neuroscience, statistics, mathematics, cognitive psychology, philosophy, law, and more)</a:t>
            </a:r>
          </a:p>
          <a:p>
            <a:pPr marL="0" indent="0">
              <a:buNone/>
            </a:pPr>
            <a:endParaRPr lang="en-GB" sz="14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Arial" panose="020B0604020202020204" pitchFamily="34" charset="0"/>
              </a:rPr>
              <a:t>With strong existing and historic research communities within central subject areas, Norway should have a particular </a:t>
            </a:r>
            <a:r>
              <a:rPr lang="en-GB" sz="1400" b="1" i="0" dirty="0">
                <a:effectLst/>
                <a:latin typeface="Arial" panose="020B0604020202020204" pitchFamily="34" charset="0"/>
              </a:rPr>
              <a:t>obligation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 to take the lead in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NeuroAI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, with the aim of developing the future human-level AI within ethical and sustainable frames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1" i="0" dirty="0">
                <a:effectLst/>
                <a:latin typeface="Arial" panose="020B0604020202020204" pitchFamily="34" charset="0"/>
              </a:rPr>
              <a:t>Today’s discussion!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AutoNum type="arabicParenR"/>
            </a:pPr>
            <a:endParaRPr lang="en-US" sz="1400" dirty="0"/>
          </a:p>
          <a:p>
            <a:pPr>
              <a:buAutoNum type="arabicParenR"/>
            </a:pPr>
            <a:endParaRPr lang="en-GB" sz="1600" dirty="0"/>
          </a:p>
          <a:p>
            <a:pPr>
              <a:buAutoNum type="arabicParenR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361298259"/>
      </p:ext>
    </p:extLst>
  </p:cSld>
  <p:clrMapOvr>
    <a:masterClrMapping/>
  </p:clrMapOvr>
</p:sld>
</file>

<file path=ppt/theme/theme1.xml><?xml version="1.0" encoding="utf-8"?>
<a:theme xmlns:a="http://schemas.openxmlformats.org/drawingml/2006/main" name="HIOF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5483</TotalTime>
  <Words>457</Words>
  <Application>Microsoft Macintosh PowerPoint</Application>
  <PresentationFormat>On-screen Show (16:9)</PresentationFormat>
  <Paragraphs>61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Source Sans Pro</vt:lpstr>
      <vt:lpstr>HIOF-v.0.0.3</vt:lpstr>
      <vt:lpstr>1st Norwegian workshop on NeuroAI A strategic opportunity for Norway and Europe</vt:lpstr>
      <vt:lpstr>Our inspiration:</vt:lpstr>
      <vt:lpstr>PowerPoint Presentation</vt:lpstr>
      <vt:lpstr>PowerPoint Presentation</vt:lpstr>
      <vt:lpstr>PowerPoint Presentation</vt:lpstr>
      <vt:lpstr>How brain sciences inspired AI</vt:lpstr>
      <vt:lpstr>Norwegian strengths and traditions in NeuroAI</vt:lpstr>
      <vt:lpstr>Norwegian ongoing activities in NeuroAI</vt:lpstr>
      <vt:lpstr>The path forward</vt:lpstr>
    </vt:vector>
  </TitlesOfParts>
  <Company>The Pitch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HIOF-template-7.13.Presentasjonsmal</dc:title>
  <dc:creator>Karine Strand Andresen</dc:creator>
  <cp:lastModifiedBy>Stefano Nichele</cp:lastModifiedBy>
  <cp:revision>257</cp:revision>
  <dcterms:created xsi:type="dcterms:W3CDTF">2015-06-11T22:12:29Z</dcterms:created>
  <dcterms:modified xsi:type="dcterms:W3CDTF">2023-03-29T12:34:29Z</dcterms:modified>
</cp:coreProperties>
</file>